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48"/>
  </p:notesMasterIdLst>
  <p:handoutMasterIdLst>
    <p:handoutMasterId r:id="rId49"/>
  </p:handoutMasterIdLst>
  <p:sldIdLst>
    <p:sldId id="258" r:id="rId5"/>
    <p:sldId id="259" r:id="rId6"/>
    <p:sldId id="11238" r:id="rId7"/>
    <p:sldId id="11298" r:id="rId8"/>
    <p:sldId id="11246" r:id="rId9"/>
    <p:sldId id="11239" r:id="rId10"/>
    <p:sldId id="11240" r:id="rId11"/>
    <p:sldId id="11241" r:id="rId12"/>
    <p:sldId id="11288" r:id="rId13"/>
    <p:sldId id="11243" r:id="rId14"/>
    <p:sldId id="319" r:id="rId15"/>
    <p:sldId id="11244" r:id="rId16"/>
    <p:sldId id="11250" r:id="rId17"/>
    <p:sldId id="11248" r:id="rId18"/>
    <p:sldId id="11247" r:id="rId19"/>
    <p:sldId id="11245" r:id="rId20"/>
    <p:sldId id="11249" r:id="rId21"/>
    <p:sldId id="11252" r:id="rId22"/>
    <p:sldId id="11291" r:id="rId23"/>
    <p:sldId id="11292" r:id="rId24"/>
    <p:sldId id="11293" r:id="rId25"/>
    <p:sldId id="11294" r:id="rId26"/>
    <p:sldId id="11295" r:id="rId27"/>
    <p:sldId id="11296" r:id="rId28"/>
    <p:sldId id="11297" r:id="rId29"/>
    <p:sldId id="11287" r:id="rId30"/>
    <p:sldId id="11286" r:id="rId31"/>
    <p:sldId id="11276" r:id="rId32"/>
    <p:sldId id="11277" r:id="rId33"/>
    <p:sldId id="11278" r:id="rId34"/>
    <p:sldId id="11281" r:id="rId35"/>
    <p:sldId id="11282" r:id="rId36"/>
    <p:sldId id="11262" r:id="rId37"/>
    <p:sldId id="11270" r:id="rId38"/>
    <p:sldId id="11271" r:id="rId39"/>
    <p:sldId id="11272" r:id="rId40"/>
    <p:sldId id="11264" r:id="rId41"/>
    <p:sldId id="11265" r:id="rId42"/>
    <p:sldId id="11266" r:id="rId43"/>
    <p:sldId id="11267" r:id="rId44"/>
    <p:sldId id="11273" r:id="rId45"/>
    <p:sldId id="11268" r:id="rId46"/>
    <p:sldId id="27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EE6"/>
    <a:srgbClr val="615940"/>
    <a:srgbClr val="003366"/>
    <a:srgbClr val="668098"/>
    <a:srgbClr val="45C8B5"/>
    <a:srgbClr val="7E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3" autoAdjust="0"/>
  </p:normalViewPr>
  <p:slideViewPr>
    <p:cSldViewPr snapToGrid="0">
      <p:cViewPr varScale="1">
        <p:scale>
          <a:sx n="84" d="100"/>
          <a:sy n="84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A9621-29A4-CF70-31EA-1BD4C87B2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CECCB-7CFA-1C64-55D2-A22D4FA95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34DB-C26B-4110-86DA-1761B2474FC1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B43F6-176C-76D9-7F86-AC6DA921D2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E0AC0-D3C8-7451-A06C-46A70373B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F5CE-ADF5-45F6-AE41-42BBCE9F3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445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B214-FE87-49B2-B499-890B191CD71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38987-9AB2-4F1C-BAE6-B2B823D39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8987-9AB2-4F1C-BAE6-B2B823D39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8987-9AB2-4F1C-BAE6-B2B823D39D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38987-9AB2-4F1C-BAE6-B2B823D39D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09AF1FAA-6358-B789-E732-B8EB3B2C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8FFB883C-712D-A59C-0B3B-DF77E2B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6B3723-7A26-9F92-45EF-7ECCAAC8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336"/>
            <a:ext cx="11277600" cy="498598"/>
          </a:xfrm>
        </p:spPr>
        <p:txBody>
          <a:bodyPr/>
          <a:lstStyle/>
          <a:p>
            <a:r>
              <a:rPr lang="en-US"/>
              <a:t>Title Text - Title Case Arial Bold 36pt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E1BACD91-9B52-CAFF-1495-39EAA574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949772"/>
            <a:ext cx="11277599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Subtitle text Arial 24pt.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17A45E-0AA3-1574-9DB8-276629AF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27632"/>
            <a:ext cx="11277598" cy="18013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7717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cean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0165DE-F9CA-0C23-949E-377199C2E74B}"/>
              </a:ext>
            </a:extLst>
          </p:cNvPr>
          <p:cNvSpPr/>
          <p:nvPr userDrawn="1"/>
        </p:nvSpPr>
        <p:spPr>
          <a:xfrm>
            <a:off x="0" y="6281738"/>
            <a:ext cx="2522943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1D1DB5F9-6B2A-63B7-6D08-B950DC5B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5B6A12C3-5E19-595D-C093-399AED75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61C284-1B3E-DEB8-97C0-33FBB3198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699" y="1027814"/>
            <a:ext cx="4686601" cy="331768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1BB1E3B-3DAD-08AF-55BD-BB0B2920F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869566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25643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4D3D17-A49F-E148-F33F-4EC026E0A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70950"/>
            <a:ext cx="11277600" cy="20072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09AF1FAA-6358-B789-E732-B8EB3B2C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8FFB883C-712D-A59C-0B3B-DF77E2B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6B3723-7A26-9F92-45EF-7ECCAAC8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336"/>
            <a:ext cx="11277600" cy="498598"/>
          </a:xfrm>
        </p:spPr>
        <p:txBody>
          <a:bodyPr/>
          <a:lstStyle/>
          <a:p>
            <a:r>
              <a:rPr lang="en-US"/>
              <a:t>Title Text - Title Case Arial Bold 36pt</a:t>
            </a:r>
          </a:p>
        </p:txBody>
      </p:sp>
    </p:spTree>
    <p:extLst>
      <p:ext uri="{BB962C8B-B14F-4D97-AF65-F5344CB8AC3E}">
        <p14:creationId xmlns:p14="http://schemas.microsoft.com/office/powerpoint/2010/main" val="26538682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09AF1FAA-6358-B789-E732-B8EB3B2C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8FFB883C-712D-A59C-0B3B-DF77E2B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6B3723-7A26-9F92-45EF-7ECCAAC8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336"/>
            <a:ext cx="11277600" cy="498598"/>
          </a:xfrm>
        </p:spPr>
        <p:txBody>
          <a:bodyPr/>
          <a:lstStyle/>
          <a:p>
            <a:r>
              <a:rPr lang="en-US"/>
              <a:t>Title Text - Title Case Arial Bold 36pt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E1BACD91-9B52-CAFF-1495-39EAA574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949772"/>
            <a:ext cx="11277599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Subtitle text Arial 24pt.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18EA7-8868-97E7-7C78-3BE5E37B6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27632"/>
            <a:ext cx="5410199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4024AB-1482-5BD5-A2AC-913F9CF2F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0" y="1636776"/>
            <a:ext cx="5410200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4034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09AF1FAA-6358-B789-E732-B8EB3B2C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8FFB883C-712D-A59C-0B3B-DF77E2B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6B3723-7A26-9F92-45EF-7ECCAAC8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336"/>
            <a:ext cx="11277600" cy="498598"/>
          </a:xfrm>
        </p:spPr>
        <p:txBody>
          <a:bodyPr/>
          <a:lstStyle/>
          <a:p>
            <a:r>
              <a:rPr lang="en-US"/>
              <a:t>Title Text - Title Case Arial Bold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18EA7-8868-97E7-7C78-3BE5E37B6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79576"/>
            <a:ext cx="5410199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4024AB-1482-5BD5-A2AC-913F9CF2F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0" y="1179576"/>
            <a:ext cx="5410200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7770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1271AD-A503-180F-879B-8EB5E87758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0" y="1634354"/>
            <a:ext cx="5410200" cy="44195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09AF1FAA-6358-B789-E732-B8EB3B2C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8FFB883C-712D-A59C-0B3B-DF77E2B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6B3723-7A26-9F92-45EF-7ECCAAC8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336"/>
            <a:ext cx="11277600" cy="498598"/>
          </a:xfrm>
        </p:spPr>
        <p:txBody>
          <a:bodyPr/>
          <a:lstStyle/>
          <a:p>
            <a:r>
              <a:rPr lang="en-US"/>
              <a:t>Title Text - Title Case Arial Bold 36pt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E1BACD91-9B52-CAFF-1495-39EAA574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949772"/>
            <a:ext cx="11277599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Subtitle text Arial 24pt.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18EA7-8868-97E7-7C78-3BE5E37B6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27632"/>
            <a:ext cx="5410199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0540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1271AD-A503-180F-879B-8EB5E87758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634354"/>
            <a:ext cx="5410200" cy="44195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09AF1FAA-6358-B789-E732-B8EB3B2C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8FFB883C-712D-A59C-0B3B-DF77E2B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6B3723-7A26-9F92-45EF-7ECCAAC8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02336"/>
            <a:ext cx="11277600" cy="498598"/>
          </a:xfrm>
        </p:spPr>
        <p:txBody>
          <a:bodyPr/>
          <a:lstStyle/>
          <a:p>
            <a:r>
              <a:rPr lang="en-US"/>
              <a:t>Title Text - Title Case Arial Bold 36pt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E1BACD91-9B52-CAFF-1495-39EAA574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949772"/>
            <a:ext cx="11277599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Subtitle text Arial 24pt.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18EA7-8868-97E7-7C78-3BE5E37B6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4599" y="1627632"/>
            <a:ext cx="5410199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0641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3A965F-7A57-1890-5206-87CC18B888E4}"/>
              </a:ext>
            </a:extLst>
          </p:cNvPr>
          <p:cNvSpPr/>
          <p:nvPr userDrawn="1"/>
        </p:nvSpPr>
        <p:spPr>
          <a:xfrm>
            <a:off x="6096000" y="0"/>
            <a:ext cx="6083596" cy="685799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1D1DB5F9-6B2A-63B7-6D08-B950DC5B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5B6A12C3-5E19-595D-C093-399AED75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8B88AC7-2396-9EBF-9C3F-280310D38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2336"/>
            <a:ext cx="5410200" cy="498598"/>
          </a:xfrm>
        </p:spPr>
        <p:txBody>
          <a:bodyPr/>
          <a:lstStyle/>
          <a:p>
            <a:r>
              <a:rPr lang="en-US"/>
              <a:t>Title Text - Arial 36pt</a:t>
            </a: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9164DEFC-BB98-C0B8-C8A0-47ADF7C0B5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949772"/>
            <a:ext cx="5410200" cy="3323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Subtitle text Arial 24pt.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8D1DFE-428A-E516-194A-F9EE0984B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27632"/>
            <a:ext cx="5410199" cy="441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02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1D1DB5F9-6B2A-63B7-6D08-B950DC5B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5B6A12C3-5E19-595D-C093-399AED75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and No Foot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0165DE-F9CA-0C23-949E-377199C2E74B}"/>
              </a:ext>
            </a:extLst>
          </p:cNvPr>
          <p:cNvSpPr/>
          <p:nvPr userDrawn="1"/>
        </p:nvSpPr>
        <p:spPr>
          <a:xfrm>
            <a:off x="0" y="6281738"/>
            <a:ext cx="2522943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1D1DB5F9-6B2A-63B7-6D08-B950DC5B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1636" y="6580249"/>
            <a:ext cx="1118347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726751FD-F2C7-4456-8692-70A705ED48B8}" type="datetime1">
              <a:rPr lang="en-US" smtClean="0"/>
              <a:pPr/>
              <a:t>11/17/2023</a:t>
            </a:fld>
            <a:r>
              <a:rPr lang="en-US"/>
              <a:t> </a:t>
            </a:r>
          </a:p>
        </p:txBody>
      </p:sp>
      <p:sp>
        <p:nvSpPr>
          <p:cNvPr id="7" name="Slide Number Placeholder 20">
            <a:extLst>
              <a:ext uri="{FF2B5EF4-FFF2-40B4-BE49-F238E27FC236}">
                <a16:creationId xmlns:a16="http://schemas.microsoft.com/office/drawing/2014/main" id="{5B6A12C3-5E19-595D-C093-399AED75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9983" y="6580249"/>
            <a:ext cx="563880" cy="25627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CCBAFF01-28E0-47EA-8DB7-045CA882E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CE0AB454-ECDA-A091-080A-FD1D8D156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01635" y="6580249"/>
            <a:ext cx="1118348" cy="277751"/>
          </a:xfrm>
          <a:prstGeom prst="rect">
            <a:avLst/>
          </a:prstGeom>
        </p:spPr>
        <p:txBody>
          <a:bodyPr/>
          <a:lstStyle>
            <a:lvl1pPr>
              <a:defRPr lang="en-US" sz="800" smtClean="0"/>
            </a:lvl1pPr>
          </a:lstStyle>
          <a:p>
            <a:pPr algn="r"/>
            <a:fld id="{12BB63D0-31B3-49C2-803F-F58C745BEFD2}" type="datetimeFigureOut">
              <a:rPr lang="en-US" smtClean="0"/>
              <a:pPr algn="r"/>
              <a:t>11/17/2023</a:t>
            </a:fld>
            <a:endParaRPr lang="en-US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B88625-61B7-3295-CA8D-C3805818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919" y="6580249"/>
            <a:ext cx="436943" cy="277751"/>
          </a:xfrm>
          <a:prstGeom prst="rect">
            <a:avLst/>
          </a:prstGeom>
        </p:spPr>
        <p:txBody>
          <a:bodyPr/>
          <a:lstStyle>
            <a:lvl1pPr>
              <a:defRPr lang="en-US" sz="800" smtClean="0"/>
            </a:lvl1pPr>
          </a:lstStyle>
          <a:p>
            <a:pPr algn="r"/>
            <a:fld id="{0BD10D10-BCB9-4886-AC12-97A0ED7B832A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B40C1F-1061-EC29-3CCD-71791CDBDD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05329" y="6456522"/>
            <a:ext cx="1460839" cy="3067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997D5BE-AEBC-500B-9DD1-E2D193750F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05329" y="6456522"/>
            <a:ext cx="1460839" cy="306776"/>
          </a:xfrm>
          <a:prstGeom prst="rect">
            <a:avLst/>
          </a:prstGeom>
        </p:spPr>
      </p:pic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B3B069A-20CF-670F-5BD2-728811B4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B975EDD-D6BB-782A-63D5-B6F403A1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79576"/>
            <a:ext cx="11277599" cy="4351338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Forth level</a:t>
            </a:r>
          </a:p>
        </p:txBody>
      </p:sp>
    </p:spTree>
    <p:extLst>
      <p:ext uri="{BB962C8B-B14F-4D97-AF65-F5344CB8AC3E}">
        <p14:creationId xmlns:p14="http://schemas.microsoft.com/office/powerpoint/2010/main" val="407879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8" r:id="rId5"/>
    <p:sldLayoutId id="2147483669" r:id="rId6"/>
    <p:sldLayoutId id="2147483671" r:id="rId7"/>
    <p:sldLayoutId id="2147483670" r:id="rId8"/>
    <p:sldLayoutId id="2147483666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2000" b="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−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6" pos="7392">
          <p15:clr>
            <a:srgbClr val="F26B43"/>
          </p15:clr>
        </p15:guide>
        <p15:guide id="7" orient="horz" pos="288">
          <p15:clr>
            <a:srgbClr val="F26B43"/>
          </p15:clr>
        </p15:guide>
        <p15:guide id="8" orient="horz" pos="3957">
          <p15:clr>
            <a:srgbClr val="F26B43"/>
          </p15:clr>
        </p15:guide>
        <p15:guide id="9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nextivityinc.com/software/wavefieldtool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78A7D-2249-CD6E-919D-15098A1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FF01-28E0-47EA-8DB7-045CA882E9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E80F-C0F4-FA6A-D64B-AF47AACF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3290"/>
            <a:ext cx="11534775" cy="997196"/>
          </a:xfrm>
        </p:spPr>
        <p:txBody>
          <a:bodyPr/>
          <a:lstStyle/>
          <a:p>
            <a:r>
              <a:rPr lang="en-US" dirty="0"/>
              <a:t>Confirm the installation questions, during the install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FBC25-3355-E8AF-4B20-AFC4500468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FB2C7-F93E-49DC-6BF4-857291E5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7287"/>
            <a:ext cx="4752975" cy="3895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DE649-11D9-00F4-EBDE-49721291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12" y="1911284"/>
            <a:ext cx="4752975" cy="3895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C319CB-A135-D335-1F2F-3F878B641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415" y="2684524"/>
            <a:ext cx="4752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21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78A7D-2249-CD6E-919D-15098A1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FF01-28E0-47EA-8DB7-045CA882E9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73927A-6216-0949-B174-95F9A8330A51}"/>
              </a:ext>
            </a:extLst>
          </p:cNvPr>
          <p:cNvSpPr/>
          <p:nvPr/>
        </p:nvSpPr>
        <p:spPr>
          <a:xfrm>
            <a:off x="230124" y="228599"/>
            <a:ext cx="11731752" cy="6048375"/>
          </a:xfrm>
          <a:prstGeom prst="roundRect">
            <a:avLst>
              <a:gd name="adj" fmla="val 32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2AD03-23E7-B533-9C0A-715CC609B53F}"/>
              </a:ext>
            </a:extLst>
          </p:cNvPr>
          <p:cNvSpPr txBox="1"/>
          <p:nvPr/>
        </p:nvSpPr>
        <p:spPr>
          <a:xfrm>
            <a:off x="457201" y="1257138"/>
            <a:ext cx="1127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Unit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BA09AD-695E-F413-B92F-F706B8770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431634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"/>
    </mc:Choice>
    <mc:Fallback xmlns="">
      <p:transition spd="slow" advTm="47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F9BD-76F4-DF7B-9AF4-2A263EE1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997196"/>
          </a:xfrm>
        </p:spPr>
        <p:txBody>
          <a:bodyPr/>
          <a:lstStyle/>
          <a:p>
            <a:r>
              <a:rPr lang="en-US" dirty="0"/>
              <a:t>While running WFT, you may have to disable Windows Firewall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BC035-A282-7F5B-D3E9-3D4E1CC4EB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C9F22-E905-F26E-FCC1-A6AAF4AD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0107"/>
            <a:ext cx="6872287" cy="4295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2701D-AAB4-0FAF-12B6-47A4D092B607}"/>
              </a:ext>
            </a:extLst>
          </p:cNvPr>
          <p:cNvSpPr txBox="1"/>
          <p:nvPr/>
        </p:nvSpPr>
        <p:spPr>
          <a:xfrm>
            <a:off x="7833674" y="3346516"/>
            <a:ext cx="3483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using WFT over Ethernet to Q1000 NU, it will most likely assume it is a Public network interface, so that will probably be the one you have to disable the firewall on</a:t>
            </a:r>
          </a:p>
        </p:txBody>
      </p:sp>
    </p:spTree>
    <p:extLst>
      <p:ext uri="{BB962C8B-B14F-4D97-AF65-F5344CB8AC3E}">
        <p14:creationId xmlns:p14="http://schemas.microsoft.com/office/powerpoint/2010/main" val="12913293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98598"/>
          </a:xfrm>
        </p:spPr>
        <p:txBody>
          <a:bodyPr/>
          <a:lstStyle/>
          <a:p>
            <a:r>
              <a:rPr lang="en-US" dirty="0"/>
              <a:t>Disable Windows Firewall </a:t>
            </a:r>
            <a:r>
              <a:rPr lang="en-US" sz="2400" i="1" dirty="0"/>
              <a:t>(remember to turn back on after)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EA34E-258F-F4C5-302A-397CC975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8" y="1143625"/>
            <a:ext cx="6787446" cy="424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4481E-DDD3-1861-89B2-CC0DE1446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859" y="2406782"/>
            <a:ext cx="6475531" cy="40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68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169F-5DDE-5EDF-07F3-012F605F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interface IP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4348D-73C2-DBD9-DB99-788FC81A03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6F2C9-3727-1870-D45E-5998597FE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64" y="901888"/>
            <a:ext cx="5906958" cy="5823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2F96B-1B73-39E7-D139-CB480758E553}"/>
              </a:ext>
            </a:extLst>
          </p:cNvPr>
          <p:cNvSpPr txBox="1"/>
          <p:nvPr/>
        </p:nvSpPr>
        <p:spPr>
          <a:xfrm>
            <a:off x="358220" y="1649691"/>
            <a:ext cx="4497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Ethernet interface is configured for automatic IP address allocation, when you plug it into the Q1000 NU Ethernet port, it will get an Autoconfiguration IPv4 address (169.254.x.x)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46B29-040B-9FDF-96B1-5DFAFD93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8" y="3653369"/>
            <a:ext cx="3168529" cy="11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739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B623-1880-11EF-FC31-326E7EB2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387798"/>
          </a:xfrm>
        </p:spPr>
        <p:txBody>
          <a:bodyPr/>
          <a:lstStyle/>
          <a:p>
            <a:r>
              <a:rPr lang="en-US" sz="2800" dirty="0"/>
              <a:t>Run WFT – </a:t>
            </a:r>
            <a:r>
              <a:rPr lang="en-US" sz="2800" u="sng" dirty="0"/>
              <a:t>ensure it is at least version 1.6.6.8</a:t>
            </a:r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B371E-3423-3B8A-DFA0-6F26A9F35F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99C8B-5F9F-E6A3-FB7C-EF5BC500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97" y="2867466"/>
            <a:ext cx="3095625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C4FBCA-2947-4BD4-C2DF-73C6A158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730" y="1799718"/>
            <a:ext cx="5715000" cy="377190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92369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Software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A0D82-27CB-BCE3-9B1E-6A735516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21" y="1593130"/>
            <a:ext cx="7727769" cy="4500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BB6DF-8526-FD22-8C7E-F8BB6BB12A1D}"/>
              </a:ext>
            </a:extLst>
          </p:cNvPr>
          <p:cNvSpPr txBox="1"/>
          <p:nvPr/>
        </p:nvSpPr>
        <p:spPr>
          <a:xfrm>
            <a:off x="326611" y="1593130"/>
            <a:ext cx="361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Scan for Ethernet Device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7F3417-B05A-DDE0-6B31-EB988A456501}"/>
              </a:ext>
            </a:extLst>
          </p:cNvPr>
          <p:cNvSpPr/>
          <p:nvPr/>
        </p:nvSpPr>
        <p:spPr>
          <a:xfrm>
            <a:off x="4015049" y="3344571"/>
            <a:ext cx="1508673" cy="49859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23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B623-1880-11EF-FC31-326E7EB2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B371E-3423-3B8A-DFA0-6F26A9F35F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B3C1C-F141-440F-1374-FE0548B1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17" y="1056786"/>
            <a:ext cx="5445258" cy="5368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C30CF-8817-C954-FF71-9DC0A4449C42}"/>
              </a:ext>
            </a:extLst>
          </p:cNvPr>
          <p:cNvSpPr txBox="1"/>
          <p:nvPr/>
        </p:nvSpPr>
        <p:spPr>
          <a:xfrm>
            <a:off x="326611" y="1593130"/>
            <a:ext cx="467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WFT sets a static IP address on the Ethernet interface: 192.168.10.100</a:t>
            </a:r>
          </a:p>
          <a:p>
            <a:endParaRPr lang="en-US" dirty="0"/>
          </a:p>
          <a:p>
            <a:r>
              <a:rPr lang="en-US" dirty="0"/>
              <a:t>You will be asked for confirmation as an admin, to change the system settings.</a:t>
            </a:r>
          </a:p>
        </p:txBody>
      </p:sp>
    </p:spTree>
    <p:extLst>
      <p:ext uri="{BB962C8B-B14F-4D97-AF65-F5344CB8AC3E}">
        <p14:creationId xmlns:p14="http://schemas.microsoft.com/office/powerpoint/2010/main" val="14577401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for Ethernet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179CD-EFFE-B105-EF8B-B35B5A62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1063585"/>
            <a:ext cx="9692640" cy="51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03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276999"/>
          </a:xfrm>
        </p:spPr>
        <p:txBody>
          <a:bodyPr/>
          <a:lstStyle/>
          <a:p>
            <a:r>
              <a:rPr lang="en-US" sz="2000" dirty="0"/>
              <a:t>Only </a:t>
            </a:r>
            <a:r>
              <a:rPr lang="en-US" sz="2000" u="sng" dirty="0"/>
              <a:t>Main Image</a:t>
            </a:r>
            <a:r>
              <a:rPr lang="en-US" sz="2000" dirty="0"/>
              <a:t>, </a:t>
            </a:r>
            <a:r>
              <a:rPr lang="en-US" sz="2000" u="sng" dirty="0"/>
              <a:t>PIC Image</a:t>
            </a:r>
            <a:r>
              <a:rPr lang="en-US" sz="2000" dirty="0"/>
              <a:t> and </a:t>
            </a:r>
            <a:r>
              <a:rPr lang="en-US" sz="2000" u="sng" dirty="0"/>
              <a:t>FPGA Hardware Image </a:t>
            </a:r>
            <a:r>
              <a:rPr lang="en-US" sz="2000" dirty="0"/>
              <a:t>should be offered for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3CB3E-C0AA-DB45-C884-76CD5535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2" y="1169041"/>
            <a:ext cx="9443449" cy="49942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DEF19D-D8E3-B77A-98EF-1F7E16D89581}"/>
              </a:ext>
            </a:extLst>
          </p:cNvPr>
          <p:cNvSpPr/>
          <p:nvPr/>
        </p:nvSpPr>
        <p:spPr>
          <a:xfrm>
            <a:off x="1306286" y="2640562"/>
            <a:ext cx="4021493" cy="168883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35FE3-4FEC-1113-B9D5-652099982512}"/>
              </a:ext>
            </a:extLst>
          </p:cNvPr>
          <p:cNvSpPr txBox="1"/>
          <p:nvPr/>
        </p:nvSpPr>
        <p:spPr>
          <a:xfrm>
            <a:off x="9867815" y="1859339"/>
            <a:ext cx="19984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offered additional images, then </a:t>
            </a:r>
            <a:r>
              <a:rPr lang="en-US" u="sng" dirty="0"/>
              <a:t>you are probably running the wrong version of WFT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re-install the correct version</a:t>
            </a:r>
          </a:p>
        </p:txBody>
      </p:sp>
    </p:spTree>
    <p:extLst>
      <p:ext uri="{BB962C8B-B14F-4D97-AF65-F5344CB8AC3E}">
        <p14:creationId xmlns:p14="http://schemas.microsoft.com/office/powerpoint/2010/main" val="13485800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46D92F5-F009-9E9C-EFE4-1B3F3E8E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1540E18-5411-16BA-AB47-21D81438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572" y="6448140"/>
            <a:ext cx="1463040" cy="3072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78A7D-2249-CD6E-919D-15098A1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FF01-28E0-47EA-8DB7-045CA882E98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CD0EE9-0513-07AC-FD8B-3F100BFBA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4898740"/>
            <a:ext cx="12192000" cy="154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521A0-C8A6-C7DD-DE33-8CBF745268BA}"/>
              </a:ext>
            </a:extLst>
          </p:cNvPr>
          <p:cNvSpPr txBox="1"/>
          <p:nvPr/>
        </p:nvSpPr>
        <p:spPr>
          <a:xfrm>
            <a:off x="457200" y="1550502"/>
            <a:ext cx="11277600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QUATRA 1000/2000 local software update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07</a:t>
            </a:r>
          </a:p>
        </p:txBody>
      </p:sp>
    </p:spTree>
    <p:extLst>
      <p:ext uri="{BB962C8B-B14F-4D97-AF65-F5344CB8AC3E}">
        <p14:creationId xmlns:p14="http://schemas.microsoft.com/office/powerpoint/2010/main" val="244651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43198"/>
          </a:xfrm>
        </p:spPr>
        <p:txBody>
          <a:bodyPr/>
          <a:lstStyle/>
          <a:p>
            <a:r>
              <a:rPr lang="en-US" sz="3200" u="sng" dirty="0"/>
              <a:t>FPGA Hardware Image </a:t>
            </a:r>
            <a:r>
              <a:rPr lang="en-US" sz="3200" dirty="0"/>
              <a:t>is not usually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3CB3E-C0AA-DB45-C884-76CD5535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2" y="1169041"/>
            <a:ext cx="9443449" cy="4994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35FE3-4FEC-1113-B9D5-652099982512}"/>
              </a:ext>
            </a:extLst>
          </p:cNvPr>
          <p:cNvSpPr txBox="1"/>
          <p:nvPr/>
        </p:nvSpPr>
        <p:spPr>
          <a:xfrm>
            <a:off x="9961840" y="1079767"/>
            <a:ext cx="21220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select </a:t>
            </a:r>
            <a:r>
              <a:rPr lang="en-US" b="1" dirty="0"/>
              <a:t>Update Software</a:t>
            </a:r>
            <a:r>
              <a:rPr lang="en-US" dirty="0"/>
              <a:t>, the dialog box has a check-box for </a:t>
            </a:r>
            <a:r>
              <a:rPr lang="en-US" b="1" dirty="0"/>
              <a:t>Update FPGA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FPGA update is not usually required, even if it is showing an out-of-date version.</a:t>
            </a:r>
          </a:p>
          <a:p>
            <a:endParaRPr lang="en-US" dirty="0"/>
          </a:p>
          <a:p>
            <a:r>
              <a:rPr lang="en-US" dirty="0"/>
              <a:t>If you choose to do FPGA update, it takes about 10 minutes, compared to about 3 minutes without the FPGA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B439E-46C9-8AA9-2E0A-C25D6394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4104708"/>
            <a:ext cx="4149887" cy="1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418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9B204-BA38-0F77-6133-7BAC297A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10" y="1065819"/>
            <a:ext cx="9836780" cy="52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973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EB7E6-55F9-561E-9D29-DA2D3CDF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18988"/>
            <a:ext cx="9906000" cy="52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0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C4AA9-6C60-E1DF-2553-CC7BF6ED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04" y="1026015"/>
            <a:ext cx="9933992" cy="52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037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58476-006F-BFD7-A80F-37EB7654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1087083"/>
            <a:ext cx="10036628" cy="53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2217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7EBF2-B803-2702-8BA6-08A4D35F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486" y="1160501"/>
            <a:ext cx="9132383" cy="482975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DA12CC-8F52-84A9-C581-B1302D9A91A6}"/>
              </a:ext>
            </a:extLst>
          </p:cNvPr>
          <p:cNvSpPr/>
          <p:nvPr/>
        </p:nvSpPr>
        <p:spPr>
          <a:xfrm>
            <a:off x="3685592" y="5169159"/>
            <a:ext cx="1194318" cy="354563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385D0-3529-98FB-0478-A980C96E44BD}"/>
              </a:ext>
            </a:extLst>
          </p:cNvPr>
          <p:cNvSpPr txBox="1"/>
          <p:nvPr/>
        </p:nvSpPr>
        <p:spPr>
          <a:xfrm>
            <a:off x="145317" y="2850932"/>
            <a:ext cx="1998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Note: if FPGA update was not selected, you may get a “Validation failed” message.  In that case, the unit should still work (unless it previously had a corrupted FPGA image)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FEA410-6D94-FF51-A571-D92323F0CCF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143800" y="4559092"/>
            <a:ext cx="1681751" cy="77801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0911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4B6C-42DF-9172-F693-2B527F9A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FPGA Hardware Image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3242-798B-20D3-4360-114196D19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devices may have a corrupted NU FPGA hardware image</a:t>
            </a:r>
          </a:p>
          <a:p>
            <a:r>
              <a:rPr lang="en-US" dirty="0"/>
              <a:t>In this case you should select the FPGA Update option when prompted</a:t>
            </a:r>
          </a:p>
          <a:p>
            <a:r>
              <a:rPr lang="en-US" dirty="0"/>
              <a:t>The update in this case will take approximately 10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102CB-D7E6-1240-581E-552AE8BEFA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F8BFF-916B-A305-0CC3-775CC7CF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264" y="2782563"/>
            <a:ext cx="45053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007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43198"/>
          </a:xfrm>
        </p:spPr>
        <p:txBody>
          <a:bodyPr/>
          <a:lstStyle/>
          <a:p>
            <a:r>
              <a:rPr lang="en-US" sz="3200" dirty="0"/>
              <a:t>Confirmation dialog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35FE3-4FEC-1113-B9D5-652099982512}"/>
              </a:ext>
            </a:extLst>
          </p:cNvPr>
          <p:cNvSpPr txBox="1"/>
          <p:nvPr/>
        </p:nvSpPr>
        <p:spPr>
          <a:xfrm>
            <a:off x="9961840" y="1079767"/>
            <a:ext cx="2122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select </a:t>
            </a:r>
            <a:r>
              <a:rPr lang="en-US" b="1" dirty="0"/>
              <a:t>Update Software</a:t>
            </a:r>
            <a:r>
              <a:rPr lang="en-US" dirty="0"/>
              <a:t>, the dialog box has a check-box for </a:t>
            </a:r>
            <a:r>
              <a:rPr lang="en-US" b="1" dirty="0"/>
              <a:t>Update FPGA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7FE2-128A-B3F2-A85D-BA96C41A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2" y="1148158"/>
            <a:ext cx="9415706" cy="4986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8A6B6-1008-5DFF-0B77-1861AF62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26" y="3754284"/>
            <a:ext cx="45053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414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43638-916D-69D3-52BA-6765E660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2" y="1102747"/>
            <a:ext cx="9602915" cy="50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298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32CB7-C8F0-69EF-EE30-40361C14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17" y="1247608"/>
            <a:ext cx="9429565" cy="49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9E5C-3C11-5BB0-3DF3-6C5349BD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QUATRA 1000/2000 need for local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B0AD6-6FDE-2904-7802-7C60789BE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After 28</a:t>
            </a:r>
            <a:r>
              <a:rPr lang="en-US" sz="2400" baseline="30000" dirty="0"/>
              <a:t>th</a:t>
            </a:r>
            <a:r>
              <a:rPr lang="en-US" sz="2400" dirty="0"/>
              <a:t> October 2023, QUATRA 1000/2000 Network Units require these software images, in order to communicate with the Wave Cloud:</a:t>
            </a:r>
          </a:p>
          <a:p>
            <a:pPr lvl="1"/>
            <a:r>
              <a:rPr lang="en-US" dirty="0"/>
              <a:t>NU software: </a:t>
            </a:r>
            <a:r>
              <a:rPr lang="en-US" b="1" dirty="0"/>
              <a:t>700N036-</a:t>
            </a:r>
            <a:r>
              <a:rPr lang="en-US" b="1" i="1" dirty="0"/>
              <a:t>xxx</a:t>
            </a:r>
            <a:r>
              <a:rPr lang="en-US" b="1" dirty="0"/>
              <a:t>-057</a:t>
            </a:r>
            <a:r>
              <a:rPr lang="en-US" dirty="0"/>
              <a:t> (where </a:t>
            </a:r>
            <a:r>
              <a:rPr lang="en-US" i="1" dirty="0"/>
              <a:t>xxx</a:t>
            </a:r>
            <a:r>
              <a:rPr lang="en-US" dirty="0"/>
              <a:t> is a region-dependent 3-digit number)</a:t>
            </a:r>
          </a:p>
          <a:p>
            <a:pPr lvl="1"/>
            <a:r>
              <a:rPr lang="en-US" dirty="0"/>
              <a:t>NU PIC: </a:t>
            </a:r>
            <a:r>
              <a:rPr lang="en-US" b="1" dirty="0"/>
              <a:t>700N046-003-048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400" u="sng" dirty="0"/>
              <a:t>Earlier versions of these images will block the NU from Wave Cloud access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400" dirty="0"/>
              <a:t>The corresponding Coverage Units software images are:</a:t>
            </a:r>
          </a:p>
          <a:p>
            <a:pPr lvl="1"/>
            <a:r>
              <a:rPr lang="en-US" dirty="0"/>
              <a:t>CU software: </a:t>
            </a:r>
            <a:r>
              <a:rPr lang="en-US" b="1" dirty="0"/>
              <a:t>700N036-</a:t>
            </a:r>
            <a:r>
              <a:rPr lang="en-US" b="1" i="1" dirty="0"/>
              <a:t>xxx</a:t>
            </a:r>
            <a:r>
              <a:rPr lang="en-US" b="1" dirty="0"/>
              <a:t>-057</a:t>
            </a:r>
            <a:r>
              <a:rPr lang="en-US" dirty="0"/>
              <a:t> (where </a:t>
            </a:r>
            <a:r>
              <a:rPr lang="en-US" i="1" dirty="0"/>
              <a:t>xxx</a:t>
            </a:r>
            <a:r>
              <a:rPr lang="en-US" dirty="0"/>
              <a:t> is a region-dependent 3-digit number)</a:t>
            </a:r>
          </a:p>
          <a:p>
            <a:pPr lvl="1"/>
            <a:r>
              <a:rPr lang="en-US" dirty="0"/>
              <a:t>CU PIC: </a:t>
            </a:r>
            <a:r>
              <a:rPr lang="en-US" b="1" dirty="0"/>
              <a:t>700N040-002-070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7C409-022D-4A3E-4512-216F18C054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426659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96ACE-EBC9-B5B1-CA23-D7A5BB50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00" y="1143992"/>
            <a:ext cx="9540600" cy="50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967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D45F1-4034-31DB-4537-9417FAC1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8" y="1091602"/>
            <a:ext cx="9777984" cy="51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8182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47AC-9375-3E49-1051-ECEF8CD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9222B-2F09-DA1B-7062-F906DE3E6F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7EBF2-B803-2702-8BA6-08A4D35FF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08" y="1048534"/>
            <a:ext cx="9961983" cy="52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668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Ethernet Interface back to automatic IP address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72D7F-5C26-FF88-5448-B04147E5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1888"/>
            <a:ext cx="3762598" cy="5508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35D4B-C6E1-07AE-DE57-556DC9EB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50" y="2536017"/>
            <a:ext cx="6670937" cy="30638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54248B-634C-5233-BE93-CCA0CDD27959}"/>
              </a:ext>
            </a:extLst>
          </p:cNvPr>
          <p:cNvSpPr txBox="1"/>
          <p:nvPr/>
        </p:nvSpPr>
        <p:spPr>
          <a:xfrm>
            <a:off x="4826524" y="1404594"/>
            <a:ext cx="655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updating all the NUs you plan to update, you must manually reset the IPv4 settings on the Ethernet interface</a:t>
            </a:r>
          </a:p>
        </p:txBody>
      </p:sp>
    </p:spTree>
    <p:extLst>
      <p:ext uri="{BB962C8B-B14F-4D97-AF65-F5344CB8AC3E}">
        <p14:creationId xmlns:p14="http://schemas.microsoft.com/office/powerpoint/2010/main" val="74297008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Ethernet Interface back to automatic IP address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93528-51C9-A564-F8ED-5E70AF19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9894"/>
            <a:ext cx="3457575" cy="445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8BBB07-540D-DAD4-F2C3-6BD3CD92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23" y="1039894"/>
            <a:ext cx="3221170" cy="3664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F722F-8636-C975-6353-206FF7FA0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795" y="1039894"/>
            <a:ext cx="3221170" cy="366408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E77DA00-6E0B-A4D4-F95C-0FC9FA12E735}"/>
              </a:ext>
            </a:extLst>
          </p:cNvPr>
          <p:cNvSpPr/>
          <p:nvPr/>
        </p:nvSpPr>
        <p:spPr>
          <a:xfrm>
            <a:off x="7541443" y="2045616"/>
            <a:ext cx="1168924" cy="20644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F4FC70-4818-3D36-E7C2-3E08D39ACD9C}"/>
              </a:ext>
            </a:extLst>
          </p:cNvPr>
          <p:cNvSpPr/>
          <p:nvPr/>
        </p:nvSpPr>
        <p:spPr>
          <a:xfrm>
            <a:off x="2667345" y="3874417"/>
            <a:ext cx="1181002" cy="46191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218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78A7D-2249-CD6E-919D-15098A1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FF01-28E0-47EA-8DB7-045CA882E98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73927A-6216-0949-B174-95F9A8330A51}"/>
              </a:ext>
            </a:extLst>
          </p:cNvPr>
          <p:cNvSpPr/>
          <p:nvPr/>
        </p:nvSpPr>
        <p:spPr>
          <a:xfrm>
            <a:off x="230124" y="228599"/>
            <a:ext cx="11731752" cy="6048375"/>
          </a:xfrm>
          <a:prstGeom prst="roundRect">
            <a:avLst>
              <a:gd name="adj" fmla="val 320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2AD03-23E7-B533-9C0A-715CC609B53F}"/>
              </a:ext>
            </a:extLst>
          </p:cNvPr>
          <p:cNvSpPr txBox="1"/>
          <p:nvPr/>
        </p:nvSpPr>
        <p:spPr>
          <a:xfrm>
            <a:off x="457201" y="1257138"/>
            <a:ext cx="1127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Unit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BA09AD-695E-F413-B92F-F706B8770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431634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"/>
    </mc:Choice>
    <mc:Fallback xmlns="">
      <p:transition spd="slow" advTm="474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7B4-667E-F75E-EB06-7B616292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Update -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B3CC-A705-4C0D-6E37-EC46ED91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79576"/>
            <a:ext cx="11277599" cy="4419946"/>
          </a:xfrm>
        </p:spPr>
        <p:txBody>
          <a:bodyPr/>
          <a:lstStyle/>
          <a:p>
            <a:r>
              <a:rPr lang="en-US" dirty="0"/>
              <a:t>CU update is not mandatory</a:t>
            </a:r>
          </a:p>
          <a:p>
            <a:r>
              <a:rPr lang="en-US" dirty="0"/>
              <a:t>However, if you do not update the CU software, then if it has software older than version 56, it will not be updatable via the cloud</a:t>
            </a:r>
          </a:p>
          <a:p>
            <a:pPr lvl="1"/>
            <a:r>
              <a:rPr lang="en-US" dirty="0"/>
              <a:t>That may be corrected in a future NU software update</a:t>
            </a:r>
          </a:p>
          <a:p>
            <a:r>
              <a:rPr lang="en-US" dirty="0"/>
              <a:t>CU software update is relatively slow (typically ~5 minutes)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 decide to do CU software updates:</a:t>
            </a:r>
          </a:p>
          <a:p>
            <a:r>
              <a:rPr lang="en-US" dirty="0"/>
              <a:t>Connect your PC directly to the CU via micro-USB</a:t>
            </a:r>
          </a:p>
          <a:p>
            <a:r>
              <a:rPr lang="en-US" dirty="0"/>
              <a:t>Power the CU via Ethernet, from an NU</a:t>
            </a:r>
          </a:p>
          <a:p>
            <a:r>
              <a:rPr lang="en-US" dirty="0"/>
              <a:t>Re-start WFT, if you used it previously on NUs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04F48-C26B-54E4-C609-7D37911ACA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305342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connections for WFT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D3279-ED08-CC2E-78EF-D0B2B943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912" y="2744173"/>
            <a:ext cx="5361478" cy="2256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C4A5B7-2B85-8919-6587-74E00B9BE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10" y="2224260"/>
            <a:ext cx="5769390" cy="31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2980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43198"/>
          </a:xfrm>
        </p:spPr>
        <p:txBody>
          <a:bodyPr/>
          <a:lstStyle/>
          <a:p>
            <a:r>
              <a:rPr lang="en-US" sz="3200" dirty="0"/>
              <a:t>Run WFT: once synchronized, press Update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1105C-FDEB-50F8-D01D-8F332D00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58" y="1006557"/>
            <a:ext cx="9803084" cy="5184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379BB7-9C03-6915-8164-025F3D8FC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15" y="3769981"/>
            <a:ext cx="3946875" cy="12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358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8E653-3DF5-9836-CA4A-4AD79C1F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1" y="1039920"/>
            <a:ext cx="9722177" cy="5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6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2C70-58C6-D238-F911-FCDC7B76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43198"/>
          </a:xfrm>
        </p:spPr>
        <p:txBody>
          <a:bodyPr/>
          <a:lstStyle/>
          <a:p>
            <a:r>
              <a:rPr lang="en-US" sz="3200" dirty="0"/>
              <a:t>QUATRA 1000 behavior depending on NU/CU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5FB36-B9F0-69E3-7CB6-71325CD800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C88F8B-B06E-6FA8-17A3-BE750C68B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20162"/>
              </p:ext>
            </p:extLst>
          </p:nvPr>
        </p:nvGraphicFramePr>
        <p:xfrm>
          <a:off x="457200" y="1402080"/>
          <a:ext cx="11277600" cy="4053840"/>
        </p:xfrm>
        <a:graphic>
          <a:graphicData uri="http://schemas.openxmlformats.org/drawingml/2006/table">
            <a:tbl>
              <a:tblPr firstRow="1" firstCol="1" bandRow="1"/>
              <a:tblGrid>
                <a:gridCol w="2282188">
                  <a:extLst>
                    <a:ext uri="{9D8B030D-6E8A-4147-A177-3AD203B41FA5}">
                      <a16:colId xmlns:a16="http://schemas.microsoft.com/office/drawing/2014/main" val="2664438305"/>
                    </a:ext>
                  </a:extLst>
                </a:gridCol>
                <a:gridCol w="1820420">
                  <a:extLst>
                    <a:ext uri="{9D8B030D-6E8A-4147-A177-3AD203B41FA5}">
                      <a16:colId xmlns:a16="http://schemas.microsoft.com/office/drawing/2014/main" val="3260553306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865445354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4128032087"/>
                    </a:ext>
                  </a:extLst>
                </a:gridCol>
                <a:gridCol w="3858768">
                  <a:extLst>
                    <a:ext uri="{9D8B030D-6E8A-4147-A177-3AD203B41FA5}">
                      <a16:colId xmlns:a16="http://schemas.microsoft.com/office/drawing/2014/main" val="1907530571"/>
                    </a:ext>
                  </a:extLst>
                </a:gridCol>
              </a:tblGrid>
              <a:tr h="1654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 PIC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 PIC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70931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700N036-033-055 and earlier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700N046-003-047 and earlier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700N036-033-055 and earlier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700N040-002-070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 cannot communicate with the cloud.  Update NUs and CUs with the Wave Field Tool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66640"/>
                  </a:ext>
                </a:extLst>
              </a:tr>
              <a:tr h="49635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700N036-033-055 and earlier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700N046-003-047 and earlier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700N040-002-070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 cannot communicate with the cloud.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Update NUs with the Wave Field Tool.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Connect the system to the cloud, and CUs will update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12935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700N046-003-048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700N040-002-070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 will update to 57, NU will update to 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573400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700N046-003-048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700N040-002-070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 will update to 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803925"/>
                  </a:ext>
                </a:extLst>
              </a:tr>
              <a:tr h="16545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700N036-033-056 / 700N036-033-057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700N046-003-048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700N036-033-055 and earlier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700N040-002-070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CU will not update (‘stranded’ CU).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 this case the system will function, but the cloud will continually attempt to update the CUs and fail.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The repeated updates will sometimes cause management actions to fail.</a:t>
                      </a:r>
                    </a:p>
                    <a:p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Options: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Manually update the CUs with the Wave Field Tool</a:t>
                      </a:r>
                    </a:p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Wait for Nextivity software update in 2024, to cure the CU update failure.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684" marR="676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863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61771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DF695-5279-AE84-F78B-858BAD9B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33" y="1018860"/>
            <a:ext cx="9953134" cy="52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34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progress…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7785F-E148-095F-DC93-5AFC4FF4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87" y="1112892"/>
            <a:ext cx="9316825" cy="4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047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F3AB-1C8A-960F-A937-062227F8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98598"/>
          </a:xfrm>
        </p:spPr>
        <p:txBody>
          <a:bodyPr/>
          <a:lstStyle/>
          <a:p>
            <a:r>
              <a:rPr lang="en-US" dirty="0"/>
              <a:t>Update Complete </a:t>
            </a:r>
            <a:r>
              <a:rPr lang="en-US" sz="2000" i="1" dirty="0"/>
              <a:t>(Bluetooth image update not essential)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B38F-5A82-C67E-CB69-5F618CAD72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82181-870B-8C50-B709-2DC80756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67" y="1176615"/>
            <a:ext cx="9401666" cy="49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239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46D92F5-F009-9E9C-EFE4-1B3F3E8E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78A7D-2249-CD6E-919D-15098A1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FF01-28E0-47EA-8DB7-045CA882E98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CD0EE9-0513-07AC-FD8B-3F100BFB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866310"/>
            <a:ext cx="12192000" cy="154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3C5F8-2604-6FB7-3B36-1674A54FEF20}"/>
              </a:ext>
            </a:extLst>
          </p:cNvPr>
          <p:cNvSpPr txBox="1"/>
          <p:nvPr/>
        </p:nvSpPr>
        <p:spPr>
          <a:xfrm>
            <a:off x="457200" y="3159373"/>
            <a:ext cx="112776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7E0D61F-6EFA-F516-4A3C-39B8365E5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1600" y="1057777"/>
            <a:ext cx="2468799" cy="17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BA34-FAD1-50E7-F146-BD52D299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43198"/>
          </a:xfrm>
        </p:spPr>
        <p:txBody>
          <a:bodyPr/>
          <a:lstStyle/>
          <a:p>
            <a:r>
              <a:rPr lang="en-US" sz="3200" dirty="0"/>
              <a:t>QUATRA 1000/2000 update with Wave Field Tool (WFT)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176C0-2C11-ADE3-3FDE-BCC75E94F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a PC with 2 networking connections (typically a laptop PC with Ethernet LAN and Wi-Fi interfaces)</a:t>
            </a:r>
          </a:p>
          <a:p>
            <a:r>
              <a:rPr lang="en-US" dirty="0"/>
              <a:t>The </a:t>
            </a:r>
            <a:r>
              <a:rPr lang="en-US" dirty="0" err="1"/>
              <a:t>WiFi</a:t>
            </a:r>
            <a:r>
              <a:rPr lang="en-US" dirty="0"/>
              <a:t> must provide an Internet connection</a:t>
            </a:r>
          </a:p>
          <a:p>
            <a:r>
              <a:rPr lang="en-US" dirty="0"/>
              <a:t>The LAN port must be set for DHCP (automatic IP address allocation)</a:t>
            </a:r>
          </a:p>
          <a:p>
            <a:r>
              <a:rPr lang="en-US" dirty="0"/>
              <a:t>The user logged into the PC must have administrative privileges, on that PC (have the ability to install software and change system settings)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3EE58-2C70-6452-B675-CF58B22374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64FDB-F0CD-EBEE-74DD-60A758ED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39" y="3303036"/>
            <a:ext cx="5011923" cy="341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A8B9EC-450B-32DC-9BAD-97AB378ED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3588511"/>
            <a:ext cx="6429811" cy="28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70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5E8E-58C2-90EA-E5EF-EB281A56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498598"/>
          </a:xfrm>
        </p:spPr>
        <p:txBody>
          <a:bodyPr/>
          <a:lstStyle/>
          <a:p>
            <a:r>
              <a:rPr lang="en-US" dirty="0"/>
              <a:t>Minimum WFT version – 1.6.6.8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B4D71-2F62-4247-FCE5-71BDE72D20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55057" y="7043486"/>
            <a:ext cx="436943" cy="27775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8F308-39B7-90AD-93F3-71C913DB9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4637"/>
            <a:ext cx="3095625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60B4D-EE52-CDFC-C367-B248FFEC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59" y="1905316"/>
            <a:ext cx="5734050" cy="38195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E3771-3D29-E21A-4EFA-0C00C342D35C}"/>
              </a:ext>
            </a:extLst>
          </p:cNvPr>
          <p:cNvSpPr txBox="1"/>
          <p:nvPr/>
        </p:nvSpPr>
        <p:spPr>
          <a:xfrm>
            <a:off x="339365" y="1207169"/>
            <a:ext cx="551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 Field Tool </a:t>
            </a:r>
            <a:r>
              <a:rPr lang="en-US" b="1" u="sng" dirty="0"/>
              <a:t>1.6.6.8 </a:t>
            </a:r>
            <a:r>
              <a:rPr lang="en-US" u="sng" dirty="0"/>
              <a:t>must be used </a:t>
            </a:r>
            <a:r>
              <a:rPr lang="en-US" dirty="0"/>
              <a:t>for the update</a:t>
            </a:r>
          </a:p>
          <a:p>
            <a:r>
              <a:rPr lang="en-US" dirty="0"/>
              <a:t>Earlier versions </a:t>
            </a:r>
            <a:r>
              <a:rPr lang="en-US" u="sng" dirty="0"/>
              <a:t>must</a:t>
            </a:r>
            <a:r>
              <a:rPr lang="en-US" dirty="0"/>
              <a:t> be </a:t>
            </a:r>
            <a:r>
              <a:rPr lang="en-US" u="sng" dirty="0"/>
              <a:t>un-installed</a:t>
            </a:r>
            <a:r>
              <a:rPr lang="en-US" dirty="0"/>
              <a:t> first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90C830-883B-C33C-4027-689276DEC0DB}"/>
              </a:ext>
            </a:extLst>
          </p:cNvPr>
          <p:cNvSpPr/>
          <p:nvPr/>
        </p:nvSpPr>
        <p:spPr>
          <a:xfrm>
            <a:off x="6669024" y="3825937"/>
            <a:ext cx="2779776" cy="19824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06B32-959E-A0B0-B81E-010C86677660}"/>
              </a:ext>
            </a:extLst>
          </p:cNvPr>
          <p:cNvSpPr txBox="1"/>
          <p:nvPr/>
        </p:nvSpPr>
        <p:spPr>
          <a:xfrm>
            <a:off x="5769508" y="6093810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is older than 1.6.6.8, therefore it must be un-installed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228A84-1592-A4DB-11CB-6412051A2CD7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399586" y="5494422"/>
            <a:ext cx="405369" cy="5993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513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1403-254B-366B-67B6-065957BE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Un-install any previous WFT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D131F-4E5D-54C5-D9A6-6B6FD55068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0D1C5-9AF9-4AFE-CFF2-84AB6204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7" y="1187479"/>
            <a:ext cx="6057900" cy="43910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1A531-9A5F-87B7-A1E9-57AF7AFB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56" y="2179703"/>
            <a:ext cx="6048375" cy="22955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EFE3D5-7575-150C-CC0B-3E36D165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3688557"/>
            <a:ext cx="2847975" cy="1066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AA099-9942-F799-C156-4BB567B3A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18" y="5035485"/>
            <a:ext cx="3752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0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2867-0C0A-5A28-C8D1-E63792B8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latest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00FD6-A9DB-4DF4-96C9-CFD37CFC32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D2D1D-667D-94F8-9784-DAC880E7F28D}"/>
              </a:ext>
            </a:extLst>
          </p:cNvPr>
          <p:cNvSpPr txBox="1"/>
          <p:nvPr/>
        </p:nvSpPr>
        <p:spPr>
          <a:xfrm>
            <a:off x="793102" y="1059586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link: </a:t>
            </a:r>
            <a:r>
              <a:rPr lang="en-US" dirty="0">
                <a:hlinkClick r:id="rId2"/>
              </a:rPr>
              <a:t>https://nextivityinc.com/software/wavefieldtool/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5C7BD-52EE-8B44-A936-7B79A2C7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" y="1460282"/>
            <a:ext cx="10172700" cy="49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715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A811-27B7-0DC9-2592-2340459E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290"/>
            <a:ext cx="11277600" cy="387798"/>
          </a:xfrm>
        </p:spPr>
        <p:txBody>
          <a:bodyPr/>
          <a:lstStyle/>
          <a:p>
            <a:r>
              <a:rPr lang="en-US" sz="2800" dirty="0"/>
              <a:t>Extract </a:t>
            </a:r>
            <a:r>
              <a:rPr lang="en-US" sz="2800" u="sng" dirty="0"/>
              <a:t>setup.exe </a:t>
            </a:r>
            <a:r>
              <a:rPr lang="en-US" sz="2800" dirty="0"/>
              <a:t>&amp; </a:t>
            </a:r>
            <a:r>
              <a:rPr lang="en-US" sz="2800" u="sng" dirty="0"/>
              <a:t>PCFieldTool.msi </a:t>
            </a:r>
            <a:r>
              <a:rPr lang="en-US" sz="2800" dirty="0"/>
              <a:t>from </a:t>
            </a:r>
            <a:r>
              <a:rPr lang="en-US" sz="2800" u="sng" dirty="0"/>
              <a:t>WAVEFieldTool.zip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F57D1-7E17-6257-D838-8768FB250A0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646919" y="6344579"/>
            <a:ext cx="436943" cy="27775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29B27-FBD5-F79D-B292-D9D8ACC66868}"/>
              </a:ext>
            </a:extLst>
          </p:cNvPr>
          <p:cNvSpPr txBox="1"/>
          <p:nvPr/>
        </p:nvSpPr>
        <p:spPr>
          <a:xfrm>
            <a:off x="876693" y="5099901"/>
            <a:ext cx="378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double-click setup.exe to install WFT 1.6.6.8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A5C48D-0E33-5754-1653-A56FDB81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8" y="1499566"/>
            <a:ext cx="5608284" cy="317981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4BC0D-C40E-E756-6B14-2AF14B03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80" y="3148777"/>
            <a:ext cx="5832157" cy="31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04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xtivity">
  <a:themeElements>
    <a:clrScheme name="Nextivity 2022">
      <a:dk1>
        <a:srgbClr val="434A54"/>
      </a:dk1>
      <a:lt1>
        <a:sysClr val="window" lastClr="FFFFFF"/>
      </a:lt1>
      <a:dk2>
        <a:srgbClr val="4FAEE0"/>
      </a:dk2>
      <a:lt2>
        <a:srgbClr val="F3F0E6"/>
      </a:lt2>
      <a:accent1>
        <a:srgbClr val="D73C23"/>
      </a:accent1>
      <a:accent2>
        <a:srgbClr val="E88949"/>
      </a:accent2>
      <a:accent3>
        <a:srgbClr val="F4DA7F"/>
      </a:accent3>
      <a:accent4>
        <a:srgbClr val="A0C167"/>
      </a:accent4>
      <a:accent5>
        <a:srgbClr val="72BEE6"/>
      </a:accent5>
      <a:accent6>
        <a:srgbClr val="00336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xtivity" id="{572BD5B2-1D46-473D-A123-5849CD8BD8E7}" vid="{6D2BA63D-AA41-4920-AA65-926012183A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73c45d-b7fb-428a-9372-beebaf4537cd" xsi:nil="true"/>
    <lcf76f155ced4ddcb4097134ff3c332f xmlns="048da62b-f19e-4618-8750-46a4941c544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4D3BA1287E8489CF10995D3712756" ma:contentTypeVersion="15" ma:contentTypeDescription="Create a new document." ma:contentTypeScope="" ma:versionID="ac6fb890a66c333b774e9547ec4a84ca">
  <xsd:schema xmlns:xsd="http://www.w3.org/2001/XMLSchema" xmlns:xs="http://www.w3.org/2001/XMLSchema" xmlns:p="http://schemas.microsoft.com/office/2006/metadata/properties" xmlns:ns2="048da62b-f19e-4618-8750-46a4941c544d" xmlns:ns3="ae73c45d-b7fb-428a-9372-beebaf4537cd" targetNamespace="http://schemas.microsoft.com/office/2006/metadata/properties" ma:root="true" ma:fieldsID="409c0fb6f85e8fcbc627cae7ee1b3343" ns2:_="" ns3:_="">
    <xsd:import namespace="048da62b-f19e-4618-8750-46a4941c544d"/>
    <xsd:import namespace="ae73c45d-b7fb-428a-9372-beebaf4537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da62b-f19e-4618-8750-46a4941c5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b1b5a9d-249c-4326-ac69-e9767d930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3c45d-b7fb-428a-9372-beebaf4537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ca77a8-c476-4df1-8598-f84176ea54de}" ma:internalName="TaxCatchAll" ma:showField="CatchAllData" ma:web="ae73c45d-b7fb-428a-9372-beebaf4537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0E15B8-0F76-4D21-8F1B-2508B2D83206}">
  <ds:schemaRefs>
    <ds:schemaRef ds:uri="http://purl.org/dc/dcmitype/"/>
    <ds:schemaRef ds:uri="048da62b-f19e-4618-8750-46a4941c544d"/>
    <ds:schemaRef ds:uri="http://schemas.microsoft.com/office/2006/documentManagement/types"/>
    <ds:schemaRef ds:uri="ae73c45d-b7fb-428a-9372-beebaf4537cd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3D3C210-2FF8-49E7-B605-1058B3F85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da62b-f19e-4618-8750-46a4941c544d"/>
    <ds:schemaRef ds:uri="ae73c45d-b7fb-428a-9372-beebaf453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537F96-D5A8-4702-8BE8-462DDEA8D8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</TotalTime>
  <Words>1014</Words>
  <Application>Microsoft Office PowerPoint</Application>
  <PresentationFormat>Widescreen</PresentationFormat>
  <Paragraphs>172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Helvetica</vt:lpstr>
      <vt:lpstr>Nextivity</vt:lpstr>
      <vt:lpstr>PowerPoint Presentation</vt:lpstr>
      <vt:lpstr>PowerPoint Presentation</vt:lpstr>
      <vt:lpstr>QUATRA 1000/2000 need for local update</vt:lpstr>
      <vt:lpstr>QUATRA 1000 behavior depending on NU/CU versions</vt:lpstr>
      <vt:lpstr>QUATRA 1000/2000 update with Wave Field Tool (WFT)</vt:lpstr>
      <vt:lpstr>Minimum WFT version – 1.6.6.8</vt:lpstr>
      <vt:lpstr>Un-install any previous WFT versions</vt:lpstr>
      <vt:lpstr>Download the latest version</vt:lpstr>
      <vt:lpstr>Extract setup.exe &amp; PCFieldTool.msi from WAVEFieldTool.zip</vt:lpstr>
      <vt:lpstr>Confirm the installation questions, during the install</vt:lpstr>
      <vt:lpstr>PowerPoint Presentation</vt:lpstr>
      <vt:lpstr>While running WFT, you may have to disable Windows Firewall</vt:lpstr>
      <vt:lpstr>Disable Windows Firewall (remember to turn back on after)</vt:lpstr>
      <vt:lpstr>Ethernet interface IP address</vt:lpstr>
      <vt:lpstr>Run WFT – ensure it is at least version 1.6.6.8</vt:lpstr>
      <vt:lpstr>Select Software Update</vt:lpstr>
      <vt:lpstr>PowerPoint Presentation</vt:lpstr>
      <vt:lpstr>Scan for Ethernet Device</vt:lpstr>
      <vt:lpstr>Only Main Image, PIC Image and FPGA Hardware Image should be offered for update</vt:lpstr>
      <vt:lpstr>FPGA Hardware Image is not usually required</vt:lpstr>
      <vt:lpstr>Update progress…</vt:lpstr>
      <vt:lpstr>Update progress…</vt:lpstr>
      <vt:lpstr>Update progress…</vt:lpstr>
      <vt:lpstr>Update progress…</vt:lpstr>
      <vt:lpstr>Update Complete</vt:lpstr>
      <vt:lpstr>Note on FPGA Hardware Image Update</vt:lpstr>
      <vt:lpstr>Confirmation dialog</vt:lpstr>
      <vt:lpstr>Update progress…</vt:lpstr>
      <vt:lpstr>Update progress…</vt:lpstr>
      <vt:lpstr>Update progress…</vt:lpstr>
      <vt:lpstr>Update progress…</vt:lpstr>
      <vt:lpstr>Update Complete</vt:lpstr>
      <vt:lpstr>Set Ethernet Interface back to automatic IP address </vt:lpstr>
      <vt:lpstr>Set Ethernet Interface back to automatic IP address </vt:lpstr>
      <vt:lpstr>PowerPoint Presentation</vt:lpstr>
      <vt:lpstr>CU Update - options</vt:lpstr>
      <vt:lpstr>CU connections for WFT</vt:lpstr>
      <vt:lpstr>Run WFT: once synchronized, press Update Software</vt:lpstr>
      <vt:lpstr>Update progress…</vt:lpstr>
      <vt:lpstr>Update progress…</vt:lpstr>
      <vt:lpstr>Update progress…</vt:lpstr>
      <vt:lpstr>Update Complete (Bluetooth image update not essential)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Tinney</dc:creator>
  <cp:lastModifiedBy>Andrew Williams</cp:lastModifiedBy>
  <cp:revision>59</cp:revision>
  <dcterms:created xsi:type="dcterms:W3CDTF">2022-09-29T16:29:23Z</dcterms:created>
  <dcterms:modified xsi:type="dcterms:W3CDTF">2023-11-17T17:36:18Z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0x0101009124D3BA1287E8489CF10995D3712756</vt:lpwstr>
  </property>
</Properties>
</file>